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4"/>
  </p:notesMasterIdLst>
  <p:handoutMasterIdLst>
    <p:handoutMasterId r:id="rId15"/>
  </p:handoutMasterIdLst>
  <p:sldIdLst>
    <p:sldId id="757" r:id="rId3"/>
    <p:sldId id="763" r:id="rId4"/>
    <p:sldId id="764" r:id="rId5"/>
    <p:sldId id="765" r:id="rId6"/>
    <p:sldId id="766" r:id="rId7"/>
    <p:sldId id="767" r:id="rId8"/>
    <p:sldId id="768" r:id="rId9"/>
    <p:sldId id="769" r:id="rId10"/>
    <p:sldId id="770" r:id="rId11"/>
    <p:sldId id="758" r:id="rId12"/>
    <p:sldId id="762" r:id="rId1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1612" autoAdjust="0"/>
  </p:normalViewPr>
  <p:slideViewPr>
    <p:cSldViewPr snapToGrid="0" snapToObjects="1">
      <p:cViewPr varScale="1">
        <p:scale>
          <a:sx n="60" d="100"/>
          <a:sy n="60" d="100"/>
        </p:scale>
        <p:origin x="12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1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1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some sense, all forecasts are predictions.  However, not all predictions are forecasts.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6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523875" y="4860974"/>
            <a:ext cx="848158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Introduction to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039F-CC2A-47DD-985F-50F2B6B1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vs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7752E-A9C2-4F5F-9FB9-F147D256F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Prediction:  typically uses explanatory variables to characterize expected outcomes or responses</a:t>
            </a:r>
          </a:p>
          <a:p>
            <a:pPr lvl="1"/>
            <a:r>
              <a:rPr lang="en-US" dirty="0"/>
              <a:t>Which customers are likely to purchase an ice cream cone?</a:t>
            </a:r>
          </a:p>
          <a:p>
            <a:pPr lvl="1"/>
            <a:r>
              <a:rPr lang="en-US" dirty="0"/>
              <a:t>What factors are driving the sales of ice cream cones?</a:t>
            </a:r>
          </a:p>
          <a:p>
            <a:r>
              <a:rPr lang="en-US" dirty="0"/>
              <a:t>Forecasting: primarily uses historical patterns and trends to characterize future performance</a:t>
            </a:r>
          </a:p>
          <a:p>
            <a:pPr lvl="1"/>
            <a:r>
              <a:rPr lang="en-US" dirty="0"/>
              <a:t>How many ice cream cones can I expect to sell next month?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DD05F-A5F1-4448-8217-2CFE7617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0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7280-91DE-48AC-A0EC-9B5D4731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Approaches:</a:t>
            </a:r>
            <a:br>
              <a:rPr lang="en-US" dirty="0"/>
            </a:br>
            <a:r>
              <a:rPr lang="en-US" dirty="0"/>
              <a:t>Quantitative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9471-BF2E-4C09-AF32-B8DB68F45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approach</a:t>
            </a:r>
          </a:p>
          <a:p>
            <a:r>
              <a:rPr lang="en-US" dirty="0"/>
              <a:t>Trend projection</a:t>
            </a:r>
          </a:p>
          <a:p>
            <a:r>
              <a:rPr lang="en-US" dirty="0"/>
              <a:t>Linear regression</a:t>
            </a:r>
          </a:p>
          <a:p>
            <a:r>
              <a:rPr lang="en-US" b="1" dirty="0">
                <a:highlight>
                  <a:srgbClr val="FFFF00"/>
                </a:highlight>
              </a:rPr>
              <a:t>ARIMA models</a:t>
            </a:r>
          </a:p>
          <a:p>
            <a:r>
              <a:rPr lang="en-US" dirty="0"/>
              <a:t>Exponential 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4F26-8CA0-47A4-ACCD-A60E8A45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5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7EA3-F288-41FB-A607-269BDE5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7E0D3-F14E-4DD4-BAE5-13327C8F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116107"/>
          </a:xfrm>
        </p:spPr>
        <p:txBody>
          <a:bodyPr/>
          <a:lstStyle/>
          <a:p>
            <a:r>
              <a:rPr lang="en-US" dirty="0"/>
              <a:t>A time series is a sequence of data points that is </a:t>
            </a:r>
            <a:r>
              <a:rPr lang="en-US" b="1" dirty="0"/>
              <a:t>evenly spaced </a:t>
            </a:r>
            <a:r>
              <a:rPr lang="en-US" dirty="0"/>
              <a:t>over time (hourly, weekly, monthly, yearly,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A20D9-1191-491D-9294-0AA3EA78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63358-3FAC-438B-811D-9C740FF3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862493"/>
            <a:ext cx="45212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172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66DF-B0BB-4270-ADD4-AB9DD70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4BE6AB-E238-4532-9E32-4A38241B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685A8-6A65-4AFA-9EDA-A9BD8A2336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32" y="1600200"/>
            <a:ext cx="6605195" cy="42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90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8356-3F88-470F-AF81-0A94D639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E6C7-4A03-411D-B88E-6A283AA7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" y="1981200"/>
            <a:ext cx="3311526" cy="4144963"/>
          </a:xfrm>
        </p:spPr>
        <p:txBody>
          <a:bodyPr/>
          <a:lstStyle/>
          <a:p>
            <a:r>
              <a:rPr lang="en-US" dirty="0"/>
              <a:t>Persistent overall upward or downward pattern</a:t>
            </a:r>
          </a:p>
          <a:p>
            <a:r>
              <a:rPr lang="en-US" dirty="0"/>
              <a:t>Typically several years in duration</a:t>
            </a:r>
          </a:p>
          <a:p>
            <a:r>
              <a:rPr lang="en-US" dirty="0"/>
              <a:t>Does not have to be linear</a:t>
            </a:r>
          </a:p>
          <a:p>
            <a:r>
              <a:rPr lang="en-US" dirty="0"/>
              <a:t>May change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DB98-5FE3-41DB-B16A-C37CF7C3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0813C-D788-49C8-9298-81D6FBA6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861" y="2090648"/>
            <a:ext cx="4561664" cy="3401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975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8356-3F88-470F-AF81-0A94D639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E6C7-4A03-411D-B88E-6A283AA7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" y="1981200"/>
            <a:ext cx="3311526" cy="4144963"/>
          </a:xfrm>
        </p:spPr>
        <p:txBody>
          <a:bodyPr/>
          <a:lstStyle/>
          <a:p>
            <a:r>
              <a:rPr lang="en-US" dirty="0"/>
              <a:t>Regular pattern of up and down fluctuations </a:t>
            </a:r>
          </a:p>
          <a:p>
            <a:r>
              <a:rPr lang="en-US" dirty="0"/>
              <a:t>Influenced by seasonal factors (month, quarter, weather, customs,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Of a fixed and known period</a:t>
            </a:r>
          </a:p>
          <a:p>
            <a:r>
              <a:rPr lang="en-US" dirty="0"/>
              <a:t>Typically occurs within a single year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DB98-5FE3-41DB-B16A-C37CF7C3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C6FFB-5EF1-49FD-A70E-C112BF73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1" y="1981201"/>
            <a:ext cx="4707536" cy="3492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754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1F8E-285D-40B9-B827-8E570F0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in CO2 Emissions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24C5F-1BE9-460B-9F0C-E404C6FA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23154-04B1-47BB-A62B-13A986A1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4" y="1713660"/>
            <a:ext cx="6638926" cy="4414272"/>
          </a:xfrm>
          <a:prstGeom prst="rect">
            <a:avLst/>
          </a:prstGeom>
          <a:ln w="2222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4513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682C-ACFC-4E29-8378-F4ECDDCF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3E434-5CD8-4C3D-8330-CB488DAC2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2692400"/>
          </a:xfrm>
        </p:spPr>
        <p:txBody>
          <a:bodyPr/>
          <a:lstStyle/>
          <a:p>
            <a:r>
              <a:rPr lang="en-US" dirty="0"/>
              <a:t>Repeating up and down movements that are not of a fixed period</a:t>
            </a:r>
          </a:p>
          <a:p>
            <a:r>
              <a:rPr lang="en-US" dirty="0"/>
              <a:t>Typically multiple years in duration</a:t>
            </a:r>
          </a:p>
          <a:p>
            <a:r>
              <a:rPr lang="en-US" dirty="0"/>
              <a:t>May be due to causal or associative relationships</a:t>
            </a:r>
          </a:p>
          <a:p>
            <a:r>
              <a:rPr lang="en-US" dirty="0"/>
              <a:t>Can be affected by business cycle, political, and economic factors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B2543-04B8-4E6D-909D-637E976DE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CF64E-6057-4CCD-BC05-B3230A37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58" y="4471451"/>
            <a:ext cx="4073142" cy="221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8356-3F88-470F-AF81-0A94D639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Component (Noise)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E6C7-4A03-411D-B88E-6A283AA7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" y="1981200"/>
            <a:ext cx="3311526" cy="4144963"/>
          </a:xfrm>
        </p:spPr>
        <p:txBody>
          <a:bodyPr/>
          <a:lstStyle/>
          <a:p>
            <a:r>
              <a:rPr lang="en-US" dirty="0"/>
              <a:t>Erratic, non-systematic, “residual” fluctuations</a:t>
            </a:r>
          </a:p>
          <a:p>
            <a:r>
              <a:rPr lang="en-US" dirty="0"/>
              <a:t>Due to random variation or unforeseen events</a:t>
            </a:r>
          </a:p>
          <a:p>
            <a:r>
              <a:rPr lang="en-US" dirty="0"/>
              <a:t>Short duration and nonrepeating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DB98-5FE3-41DB-B16A-C37CF7C3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13CE5-3C9A-4400-BD22-5C8635DC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79" y="1981201"/>
            <a:ext cx="4627495" cy="344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466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431-4D33-418D-BBAF-9C7F7D5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a Forecasting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D8EE-4AF6-4B0B-885E-F4D834521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Gathering data</a:t>
            </a:r>
          </a:p>
          <a:p>
            <a:r>
              <a:rPr lang="en-US" dirty="0"/>
              <a:t>Preliminary (exploratory) analysis</a:t>
            </a:r>
          </a:p>
          <a:p>
            <a:r>
              <a:rPr lang="en-US" dirty="0"/>
              <a:t>Choosing and fitting models</a:t>
            </a:r>
          </a:p>
          <a:p>
            <a:r>
              <a:rPr lang="en-US" dirty="0"/>
              <a:t>Using and evaluating a forecasting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36E4D-7C3A-4ABA-B5D9-903EC575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4017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28234</TotalTime>
  <Words>308</Words>
  <Application>Microsoft Office PowerPoint</Application>
  <PresentationFormat>On-screen Show (4:3)</PresentationFormat>
  <Paragraphs>60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Rockwell</vt:lpstr>
      <vt:lpstr>Wingdings</vt:lpstr>
      <vt:lpstr>Advantage WFU Gray</vt:lpstr>
      <vt:lpstr>Custom Design</vt:lpstr>
      <vt:lpstr>Introduction to Time Series Data</vt:lpstr>
      <vt:lpstr>What is a time series?</vt:lpstr>
      <vt:lpstr>What is a time series?</vt:lpstr>
      <vt:lpstr>Trend Component</vt:lpstr>
      <vt:lpstr>Seasonal Component</vt:lpstr>
      <vt:lpstr>Seasonality in CO2 Emissions</vt:lpstr>
      <vt:lpstr>Cyclical Component</vt:lpstr>
      <vt:lpstr>Random Component (Noise)</vt:lpstr>
      <vt:lpstr>Basic Steps in a Forecasting Task</vt:lpstr>
      <vt:lpstr>Forecasting vs Prediction</vt:lpstr>
      <vt:lpstr>Forecasting Approaches: Quantitative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Tonya Balan</cp:lastModifiedBy>
  <cp:revision>1055</cp:revision>
  <cp:lastPrinted>2016-10-04T20:26:21Z</cp:lastPrinted>
  <dcterms:created xsi:type="dcterms:W3CDTF">2014-09-07T15:36:25Z</dcterms:created>
  <dcterms:modified xsi:type="dcterms:W3CDTF">2023-09-08T14:10:07Z</dcterms:modified>
</cp:coreProperties>
</file>